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2" autoAdjust="0"/>
    <p:restoredTop sz="94660" autoAdjust="0"/>
  </p:normalViewPr>
  <p:slideViewPr>
    <p:cSldViewPr snapToGrid="0" snapToObjects="1">
      <p:cViewPr varScale="1">
        <p:scale>
          <a:sx n="70" d="100"/>
          <a:sy n="70" d="100"/>
        </p:scale>
        <p:origin x="600"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63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audio1.wav"/><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hyperlink" Target="https://gamma.app" TargetMode="External"/><Relationship Id="rId4" Type="http://schemas.openxmlformats.org/officeDocument/2006/relationships/image" Target="../media/image1.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44291"/>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5"/>
          <a:stretch>
            <a:fillRect/>
          </a:stretch>
        </p:blipFill>
        <p:spPr>
          <a:xfrm>
            <a:off x="9144000" y="0"/>
            <a:ext cx="5486400" cy="8229600"/>
          </a:xfrm>
          <a:prstGeom prst="rect">
            <a:avLst/>
          </a:prstGeom>
        </p:spPr>
      </p:pic>
      <p:sp>
        <p:nvSpPr>
          <p:cNvPr id="5" name="Text 1"/>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dirty="0">
                <a:solidFill>
                  <a:srgbClr val="FFFFFF"/>
                </a:solidFill>
                <a:latin typeface="Barlow, sans-serif" pitchFamily="34" charset="0"/>
                <a:ea typeface="Barlow, sans-serif" pitchFamily="34" charset="-122"/>
                <a:cs typeface="Barlow, sans-serif" pitchFamily="34" charset="-120"/>
              </a:rPr>
              <a:t>Introduction to Artificial Intelligence</a:t>
            </a:r>
            <a:endParaRPr lang="en-US" sz="5249" dirty="0"/>
          </a:p>
        </p:txBody>
      </p:sp>
      <p:sp>
        <p:nvSpPr>
          <p:cNvPr id="6" name="Text 2"/>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Artificial Intelligence (AI) refers to the simulation of human intelligence in machines that are programmed to think and act like humans. It involves the creation of algorithms that enable machines to learn from data, recognize patterns, and make decisions.</a:t>
            </a:r>
            <a:endParaRPr lang="en-US" sz="1750" dirty="0"/>
          </a:p>
        </p:txBody>
      </p:sp>
      <p:pic>
        <p:nvPicPr>
          <p:cNvPr id="7" name="Image 2" descr="preencoded.png">
            <a:hlinkClick r:id="rId6"/>
          </p:cNvPr>
          <p:cNvPicPr>
            <a:picLocks noChangeAspect="1"/>
          </p:cNvPicPr>
          <p:nvPr/>
        </p:nvPicPr>
        <p:blipFill>
          <a:blip r:embed="rId7"/>
          <a:stretch>
            <a:fillRect/>
          </a:stretch>
        </p:blipFill>
        <p:spPr>
          <a:xfrm>
            <a:off x="-621792" y="-184093"/>
            <a:ext cx="191396"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sndAc>
          <p:stSnd>
            <p:snd r:embed="rId3" name="click.wav"/>
          </p:stSnd>
        </p:sndAc>
      </p:transition>
    </mc:Choice>
    <mc:Fallback>
      <p:transition spd="slow">
        <p:circle/>
        <p:sndAc>
          <p:stSnd>
            <p:snd r:embed="rId3"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5"/>
          <a:stretch>
            <a:fillRect/>
          </a:stretch>
        </p:blipFill>
        <p:spPr>
          <a:xfrm>
            <a:off x="0" y="0"/>
            <a:ext cx="3657600" cy="8229600"/>
          </a:xfrm>
          <a:prstGeom prst="rect">
            <a:avLst/>
          </a:prstGeom>
        </p:spPr>
      </p:pic>
      <p:sp>
        <p:nvSpPr>
          <p:cNvPr id="5" name="Text 1"/>
          <p:cNvSpPr/>
          <p:nvPr/>
        </p:nvSpPr>
        <p:spPr>
          <a:xfrm>
            <a:off x="4490799" y="902613"/>
            <a:ext cx="7250073" cy="694373"/>
          </a:xfrm>
          <a:prstGeom prst="rect">
            <a:avLst/>
          </a:prstGeom>
          <a:noFill/>
          <a:ln/>
        </p:spPr>
        <p:txBody>
          <a:bodyPr wrap="none" rtlCol="0" anchor="t"/>
          <a:lstStyle/>
          <a:p>
            <a:pPr marL="0" indent="0">
              <a:lnSpc>
                <a:spcPts val="5468"/>
              </a:lnSpc>
              <a:buNone/>
            </a:pPr>
            <a:r>
              <a:rPr lang="en-US" sz="4374" b="1" dirty="0">
                <a:solidFill>
                  <a:srgbClr val="FFFFFF"/>
                </a:solidFill>
                <a:latin typeface="Barlow" pitchFamily="34" charset="0"/>
                <a:ea typeface="Barlow" pitchFamily="34" charset="-122"/>
                <a:cs typeface="Barlow" pitchFamily="34" charset="-120"/>
              </a:rPr>
              <a:t>Defining Artificial Intelligence</a:t>
            </a:r>
            <a:endParaRPr lang="en-US" sz="4374" dirty="0"/>
          </a:p>
        </p:txBody>
      </p:sp>
      <p:sp>
        <p:nvSpPr>
          <p:cNvPr id="6" name="Shape 2"/>
          <p:cNvSpPr/>
          <p:nvPr/>
        </p:nvSpPr>
        <p:spPr>
          <a:xfrm>
            <a:off x="4490799" y="1930241"/>
            <a:ext cx="9306401" cy="1650802"/>
          </a:xfrm>
          <a:prstGeom prst="roundRect">
            <a:avLst>
              <a:gd name="adj" fmla="val 6057"/>
            </a:avLst>
          </a:prstGeom>
          <a:solidFill>
            <a:srgbClr val="790709"/>
          </a:solidFill>
          <a:ln w="7620">
            <a:solidFill>
              <a:srgbClr val="922022"/>
            </a:solidFill>
            <a:prstDash val="solid"/>
          </a:ln>
        </p:spPr>
      </p:sp>
      <p:sp>
        <p:nvSpPr>
          <p:cNvPr id="7" name="Text 3"/>
          <p:cNvSpPr/>
          <p:nvPr/>
        </p:nvSpPr>
        <p:spPr>
          <a:xfrm>
            <a:off x="4720590" y="2160032"/>
            <a:ext cx="2221944" cy="347186"/>
          </a:xfrm>
          <a:prstGeom prst="rect">
            <a:avLst/>
          </a:prstGeom>
          <a:noFill/>
          <a:ln/>
        </p:spPr>
        <p:txBody>
          <a:bodyPr wrap="none" rtlCol="0" anchor="t"/>
          <a:lstStyle/>
          <a:p>
            <a:pPr marL="0" indent="0">
              <a:lnSpc>
                <a:spcPts val="2734"/>
              </a:lnSpc>
              <a:buNone/>
            </a:pPr>
            <a:r>
              <a:rPr lang="en-US" sz="2187" b="1" dirty="0">
                <a:solidFill>
                  <a:srgbClr val="E5E0DF"/>
                </a:solidFill>
                <a:latin typeface="Barlow" pitchFamily="34" charset="0"/>
                <a:ea typeface="Barlow" pitchFamily="34" charset="-122"/>
                <a:cs typeface="Barlow" pitchFamily="34" charset="-120"/>
              </a:rPr>
              <a:t>Versatility</a:t>
            </a:r>
            <a:endParaRPr lang="en-US" sz="2187" dirty="0"/>
          </a:p>
        </p:txBody>
      </p:sp>
      <p:sp>
        <p:nvSpPr>
          <p:cNvPr id="8" name="Text 4"/>
          <p:cNvSpPr/>
          <p:nvPr/>
        </p:nvSpPr>
        <p:spPr>
          <a:xfrm>
            <a:off x="4720590" y="2640449"/>
            <a:ext cx="884682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"Versatility means being able to do many different things or being suitable for various purposes. It's like being flexible."</a:t>
            </a:r>
            <a:endParaRPr lang="en-US" sz="1750" dirty="0"/>
          </a:p>
        </p:txBody>
      </p:sp>
      <p:sp>
        <p:nvSpPr>
          <p:cNvPr id="9" name="Shape 5"/>
          <p:cNvSpPr/>
          <p:nvPr/>
        </p:nvSpPr>
        <p:spPr>
          <a:xfrm>
            <a:off x="4490799" y="3803213"/>
            <a:ext cx="9306401" cy="1650802"/>
          </a:xfrm>
          <a:prstGeom prst="roundRect">
            <a:avLst>
              <a:gd name="adj" fmla="val 6057"/>
            </a:avLst>
          </a:prstGeom>
          <a:solidFill>
            <a:srgbClr val="790709"/>
          </a:solidFill>
          <a:ln w="7620">
            <a:solidFill>
              <a:srgbClr val="922022"/>
            </a:solidFill>
            <a:prstDash val="solid"/>
          </a:ln>
        </p:spPr>
      </p:sp>
      <p:sp>
        <p:nvSpPr>
          <p:cNvPr id="10" name="Text 6"/>
          <p:cNvSpPr/>
          <p:nvPr/>
        </p:nvSpPr>
        <p:spPr>
          <a:xfrm>
            <a:off x="4720590" y="4033004"/>
            <a:ext cx="2221944" cy="347186"/>
          </a:xfrm>
          <a:prstGeom prst="rect">
            <a:avLst/>
          </a:prstGeom>
          <a:noFill/>
          <a:ln/>
        </p:spPr>
        <p:txBody>
          <a:bodyPr wrap="none" rtlCol="0" anchor="t"/>
          <a:lstStyle/>
          <a:p>
            <a:pPr marL="0" indent="0">
              <a:lnSpc>
                <a:spcPts val="2734"/>
              </a:lnSpc>
              <a:buNone/>
            </a:pPr>
            <a:r>
              <a:rPr lang="en-US" sz="2187" b="1" dirty="0">
                <a:solidFill>
                  <a:srgbClr val="E5E0DF"/>
                </a:solidFill>
                <a:latin typeface="Barlow" pitchFamily="34" charset="0"/>
                <a:ea typeface="Barlow" pitchFamily="34" charset="-122"/>
                <a:cs typeface="Barlow" pitchFamily="34" charset="-120"/>
              </a:rPr>
              <a:t>Complexity</a:t>
            </a:r>
            <a:endParaRPr lang="en-US" sz="2187" dirty="0"/>
          </a:p>
        </p:txBody>
      </p:sp>
      <p:sp>
        <p:nvSpPr>
          <p:cNvPr id="11" name="Text 7"/>
          <p:cNvSpPr/>
          <p:nvPr/>
        </p:nvSpPr>
        <p:spPr>
          <a:xfrm>
            <a:off x="4720590" y="4513421"/>
            <a:ext cx="884682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Complexity means things that have many parts or are difficult to understand because they are made up of different pieces.</a:t>
            </a:r>
            <a:endParaRPr lang="en-US" sz="1750" dirty="0"/>
          </a:p>
        </p:txBody>
      </p:sp>
      <p:sp>
        <p:nvSpPr>
          <p:cNvPr id="12" name="Shape 8"/>
          <p:cNvSpPr/>
          <p:nvPr/>
        </p:nvSpPr>
        <p:spPr>
          <a:xfrm>
            <a:off x="4490799" y="5676186"/>
            <a:ext cx="9306401" cy="1650802"/>
          </a:xfrm>
          <a:prstGeom prst="roundRect">
            <a:avLst>
              <a:gd name="adj" fmla="val 6057"/>
            </a:avLst>
          </a:prstGeom>
          <a:solidFill>
            <a:srgbClr val="790709"/>
          </a:solidFill>
          <a:ln w="7620">
            <a:solidFill>
              <a:srgbClr val="922022"/>
            </a:solidFill>
            <a:prstDash val="solid"/>
          </a:ln>
        </p:spPr>
      </p:sp>
      <p:sp>
        <p:nvSpPr>
          <p:cNvPr id="13" name="Text 9"/>
          <p:cNvSpPr/>
          <p:nvPr/>
        </p:nvSpPr>
        <p:spPr>
          <a:xfrm>
            <a:off x="4720590" y="5905976"/>
            <a:ext cx="2221944" cy="347186"/>
          </a:xfrm>
          <a:prstGeom prst="rect">
            <a:avLst/>
          </a:prstGeom>
          <a:noFill/>
          <a:ln/>
        </p:spPr>
        <p:txBody>
          <a:bodyPr wrap="none" rtlCol="0" anchor="t"/>
          <a:lstStyle/>
          <a:p>
            <a:pPr marL="0" indent="0">
              <a:lnSpc>
                <a:spcPts val="2734"/>
              </a:lnSpc>
              <a:buNone/>
            </a:pPr>
            <a:r>
              <a:rPr lang="en-US" sz="2187" b="1" dirty="0">
                <a:solidFill>
                  <a:srgbClr val="E5E0DF"/>
                </a:solidFill>
                <a:latin typeface="Barlow" pitchFamily="34" charset="0"/>
                <a:ea typeface="Barlow" pitchFamily="34" charset="-122"/>
                <a:cs typeface="Barlow" pitchFamily="34" charset="-120"/>
              </a:rPr>
              <a:t>Impact</a:t>
            </a:r>
            <a:endParaRPr lang="en-US" sz="2187" dirty="0"/>
          </a:p>
        </p:txBody>
      </p:sp>
      <p:sp>
        <p:nvSpPr>
          <p:cNvPr id="14" name="Text 10"/>
          <p:cNvSpPr/>
          <p:nvPr/>
        </p:nvSpPr>
        <p:spPr>
          <a:xfrm>
            <a:off x="4720590" y="6386393"/>
            <a:ext cx="884682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AI has the potential to revolutionize various industries and significantly impact human society.</a:t>
            </a:r>
            <a:endParaRPr lang="en-US" sz="1750" dirty="0"/>
          </a:p>
        </p:txBody>
      </p:sp>
      <p:pic>
        <p:nvPicPr>
          <p:cNvPr id="15" name="Image 2" descr="preencoded.png">
            <a:hlinkClick r:id="rId6"/>
          </p:cNvPr>
          <p:cNvPicPr>
            <a:picLocks noChangeAspect="1"/>
          </p:cNvPicPr>
          <p:nvPr/>
        </p:nvPicPr>
        <p:blipFill>
          <a:blip r:embed="rId7"/>
          <a:stretch>
            <a:fillRect/>
          </a:stretch>
        </p:blipFill>
        <p:spPr>
          <a:xfrm flipV="1">
            <a:off x="14027727" y="8138159"/>
            <a:ext cx="511233" cy="122119"/>
          </a:xfrm>
          <a:prstGeom prst="rect">
            <a:avLst/>
          </a:prstGeom>
        </p:spPr>
      </p:pic>
    </p:spTree>
  </p:cSld>
  <p:clrMapOvr>
    <a:masterClrMapping/>
  </p:clrMapOvr>
  <p:transition spd="slow">
    <p:cover/>
    <p:sndAc>
      <p:stSnd>
        <p:snd r:embed="rId3"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5"/>
          <a:stretch>
            <a:fillRect/>
          </a:stretch>
        </p:blipFill>
        <p:spPr>
          <a:xfrm>
            <a:off x="0" y="0"/>
            <a:ext cx="3657600" cy="8229600"/>
          </a:xfrm>
          <a:prstGeom prst="rect">
            <a:avLst/>
          </a:prstGeom>
        </p:spPr>
      </p:pic>
      <p:sp>
        <p:nvSpPr>
          <p:cNvPr id="5" name="Text 1"/>
          <p:cNvSpPr/>
          <p:nvPr/>
        </p:nvSpPr>
        <p:spPr>
          <a:xfrm>
            <a:off x="4490799" y="92547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Barlow" pitchFamily="34" charset="0"/>
                <a:ea typeface="Barlow" pitchFamily="34" charset="-122"/>
                <a:cs typeface="Barlow" pitchFamily="34" charset="-120"/>
              </a:rPr>
              <a:t>Brief History of AI</a:t>
            </a:r>
            <a:endParaRPr lang="en-US" sz="4374" dirty="0"/>
          </a:p>
        </p:txBody>
      </p:sp>
      <p:sp>
        <p:nvSpPr>
          <p:cNvPr id="6" name="Shape 2"/>
          <p:cNvSpPr/>
          <p:nvPr/>
        </p:nvSpPr>
        <p:spPr>
          <a:xfrm>
            <a:off x="4801910" y="1953101"/>
            <a:ext cx="44410" cy="5351026"/>
          </a:xfrm>
          <a:prstGeom prst="roundRect">
            <a:avLst>
              <a:gd name="adj" fmla="val 225151"/>
            </a:avLst>
          </a:prstGeom>
          <a:solidFill>
            <a:srgbClr val="922022"/>
          </a:solidFill>
          <a:ln/>
        </p:spPr>
      </p:sp>
      <p:sp>
        <p:nvSpPr>
          <p:cNvPr id="7" name="Shape 3"/>
          <p:cNvSpPr/>
          <p:nvPr/>
        </p:nvSpPr>
        <p:spPr>
          <a:xfrm>
            <a:off x="5074027" y="2354401"/>
            <a:ext cx="777597" cy="44410"/>
          </a:xfrm>
          <a:prstGeom prst="roundRect">
            <a:avLst>
              <a:gd name="adj" fmla="val 225151"/>
            </a:avLst>
          </a:prstGeom>
          <a:solidFill>
            <a:srgbClr val="922022"/>
          </a:solidFill>
          <a:ln/>
        </p:spPr>
      </p:sp>
      <p:sp>
        <p:nvSpPr>
          <p:cNvPr id="8" name="Shape 4"/>
          <p:cNvSpPr/>
          <p:nvPr/>
        </p:nvSpPr>
        <p:spPr>
          <a:xfrm>
            <a:off x="4574084" y="2126694"/>
            <a:ext cx="499943" cy="499943"/>
          </a:xfrm>
          <a:prstGeom prst="roundRect">
            <a:avLst>
              <a:gd name="adj" fmla="val 20000"/>
            </a:avLst>
          </a:prstGeom>
          <a:solidFill>
            <a:srgbClr val="790709"/>
          </a:solidFill>
          <a:ln w="7620">
            <a:solidFill>
              <a:srgbClr val="922022"/>
            </a:solidFill>
            <a:prstDash val="solid"/>
          </a:ln>
        </p:spPr>
      </p:sp>
      <p:sp>
        <p:nvSpPr>
          <p:cNvPr id="9" name="Text 5"/>
          <p:cNvSpPr/>
          <p:nvPr/>
        </p:nvSpPr>
        <p:spPr>
          <a:xfrm>
            <a:off x="4765179" y="2168366"/>
            <a:ext cx="117753"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Barlow" pitchFamily="34" charset="0"/>
                <a:ea typeface="Barlow" pitchFamily="34" charset="-122"/>
                <a:cs typeface="Barlow" pitchFamily="34" charset="-120"/>
              </a:rPr>
              <a:t>1</a:t>
            </a:r>
            <a:endParaRPr lang="en-US" sz="2624" dirty="0"/>
          </a:p>
        </p:txBody>
      </p:sp>
      <p:sp>
        <p:nvSpPr>
          <p:cNvPr id="10" name="Text 6"/>
          <p:cNvSpPr/>
          <p:nvPr/>
        </p:nvSpPr>
        <p:spPr>
          <a:xfrm>
            <a:off x="6046113" y="2175272"/>
            <a:ext cx="2221944" cy="347186"/>
          </a:xfrm>
          <a:prstGeom prst="rect">
            <a:avLst/>
          </a:prstGeom>
          <a:noFill/>
          <a:ln/>
        </p:spPr>
        <p:txBody>
          <a:bodyPr wrap="none" rtlCol="0" anchor="t"/>
          <a:lstStyle/>
          <a:p>
            <a:pPr marL="0" indent="0" algn="l">
              <a:lnSpc>
                <a:spcPts val="2734"/>
              </a:lnSpc>
              <a:buNone/>
            </a:pPr>
            <a:r>
              <a:rPr lang="en-US" sz="2187" b="1" dirty="0">
                <a:solidFill>
                  <a:srgbClr val="E5E0DF"/>
                </a:solidFill>
                <a:latin typeface="Barlow" pitchFamily="34" charset="0"/>
                <a:ea typeface="Barlow" pitchFamily="34" charset="-122"/>
                <a:cs typeface="Barlow" pitchFamily="34" charset="-120"/>
              </a:rPr>
              <a:t>1950s-1970s</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The foundational concepts and early development of AI, including the work of pioneers like Alan Turing and John McCarthy.</a:t>
            </a:r>
            <a:endParaRPr lang="en-US" sz="1750" dirty="0"/>
          </a:p>
        </p:txBody>
      </p:sp>
      <p:sp>
        <p:nvSpPr>
          <p:cNvPr id="12" name="Shape 8"/>
          <p:cNvSpPr/>
          <p:nvPr/>
        </p:nvSpPr>
        <p:spPr>
          <a:xfrm>
            <a:off x="5074027" y="4212134"/>
            <a:ext cx="777597" cy="44410"/>
          </a:xfrm>
          <a:prstGeom prst="roundRect">
            <a:avLst>
              <a:gd name="adj" fmla="val 225151"/>
            </a:avLst>
          </a:prstGeom>
          <a:solidFill>
            <a:srgbClr val="922022"/>
          </a:solidFill>
          <a:ln/>
        </p:spPr>
      </p:sp>
      <p:sp>
        <p:nvSpPr>
          <p:cNvPr id="13" name="Shape 9"/>
          <p:cNvSpPr/>
          <p:nvPr/>
        </p:nvSpPr>
        <p:spPr>
          <a:xfrm>
            <a:off x="4574084" y="3984427"/>
            <a:ext cx="499943" cy="499943"/>
          </a:xfrm>
          <a:prstGeom prst="roundRect">
            <a:avLst>
              <a:gd name="adj" fmla="val 20000"/>
            </a:avLst>
          </a:prstGeom>
          <a:solidFill>
            <a:srgbClr val="790709"/>
          </a:solidFill>
          <a:ln w="7620">
            <a:solidFill>
              <a:srgbClr val="922022"/>
            </a:solidFill>
            <a:prstDash val="solid"/>
          </a:ln>
        </p:spPr>
      </p:sp>
      <p:sp>
        <p:nvSpPr>
          <p:cNvPr id="14" name="Text 10"/>
          <p:cNvSpPr/>
          <p:nvPr/>
        </p:nvSpPr>
        <p:spPr>
          <a:xfrm>
            <a:off x="4732199" y="4026098"/>
            <a:ext cx="183713"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Barlow" pitchFamily="34" charset="0"/>
                <a:ea typeface="Barlow" pitchFamily="34" charset="-122"/>
                <a:cs typeface="Barlow" pitchFamily="34" charset="-120"/>
              </a:rPr>
              <a:t>2</a:t>
            </a:r>
            <a:endParaRPr lang="en-US" sz="2624" dirty="0"/>
          </a:p>
        </p:txBody>
      </p:sp>
      <p:sp>
        <p:nvSpPr>
          <p:cNvPr id="15" name="Text 11"/>
          <p:cNvSpPr/>
          <p:nvPr/>
        </p:nvSpPr>
        <p:spPr>
          <a:xfrm>
            <a:off x="6046113" y="4033004"/>
            <a:ext cx="2221944" cy="347186"/>
          </a:xfrm>
          <a:prstGeom prst="rect">
            <a:avLst/>
          </a:prstGeom>
          <a:noFill/>
          <a:ln/>
        </p:spPr>
        <p:txBody>
          <a:bodyPr wrap="none" rtlCol="0" anchor="t"/>
          <a:lstStyle/>
          <a:p>
            <a:pPr marL="0" indent="0" algn="l">
              <a:lnSpc>
                <a:spcPts val="2734"/>
              </a:lnSpc>
              <a:buNone/>
            </a:pPr>
            <a:r>
              <a:rPr lang="en-US" sz="2187" b="1" dirty="0">
                <a:solidFill>
                  <a:srgbClr val="E5E0DF"/>
                </a:solidFill>
                <a:latin typeface="Barlow" pitchFamily="34" charset="0"/>
                <a:ea typeface="Barlow" pitchFamily="34" charset="-122"/>
                <a:cs typeface="Barlow" pitchFamily="34" charset="-120"/>
              </a:rPr>
              <a:t>1980s-2000s</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A period of variable progress and setbacks, characterized by a shift from symbolic AI to neural networks and machine learning.</a:t>
            </a:r>
            <a:endParaRPr lang="en-US" sz="1750" dirty="0"/>
          </a:p>
        </p:txBody>
      </p:sp>
      <p:sp>
        <p:nvSpPr>
          <p:cNvPr id="17" name="Shape 13"/>
          <p:cNvSpPr/>
          <p:nvPr/>
        </p:nvSpPr>
        <p:spPr>
          <a:xfrm>
            <a:off x="5074027" y="6069866"/>
            <a:ext cx="777597" cy="44410"/>
          </a:xfrm>
          <a:prstGeom prst="roundRect">
            <a:avLst>
              <a:gd name="adj" fmla="val 225151"/>
            </a:avLst>
          </a:prstGeom>
          <a:solidFill>
            <a:srgbClr val="922022"/>
          </a:solidFill>
          <a:ln/>
        </p:spPr>
      </p:sp>
      <p:sp>
        <p:nvSpPr>
          <p:cNvPr id="18" name="Shape 14"/>
          <p:cNvSpPr/>
          <p:nvPr/>
        </p:nvSpPr>
        <p:spPr>
          <a:xfrm>
            <a:off x="4574084" y="5842159"/>
            <a:ext cx="499943" cy="499943"/>
          </a:xfrm>
          <a:prstGeom prst="roundRect">
            <a:avLst>
              <a:gd name="adj" fmla="val 20000"/>
            </a:avLst>
          </a:prstGeom>
          <a:solidFill>
            <a:srgbClr val="790709"/>
          </a:solidFill>
          <a:ln w="7620">
            <a:solidFill>
              <a:srgbClr val="922022"/>
            </a:solidFill>
            <a:prstDash val="solid"/>
          </a:ln>
        </p:spPr>
      </p:sp>
      <p:sp>
        <p:nvSpPr>
          <p:cNvPr id="19" name="Text 15"/>
          <p:cNvSpPr/>
          <p:nvPr/>
        </p:nvSpPr>
        <p:spPr>
          <a:xfrm>
            <a:off x="4735532" y="5883831"/>
            <a:ext cx="177046"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Barlow" pitchFamily="34" charset="0"/>
                <a:ea typeface="Barlow" pitchFamily="34" charset="-122"/>
                <a:cs typeface="Barlow" pitchFamily="34" charset="-120"/>
              </a:rPr>
              <a:t>3</a:t>
            </a:r>
            <a:endParaRPr lang="en-US" sz="2624" dirty="0"/>
          </a:p>
        </p:txBody>
      </p:sp>
      <p:sp>
        <p:nvSpPr>
          <p:cNvPr id="20" name="Text 16"/>
          <p:cNvSpPr/>
          <p:nvPr/>
        </p:nvSpPr>
        <p:spPr>
          <a:xfrm>
            <a:off x="6046113" y="5890736"/>
            <a:ext cx="2221944" cy="347186"/>
          </a:xfrm>
          <a:prstGeom prst="rect">
            <a:avLst/>
          </a:prstGeom>
          <a:noFill/>
          <a:ln/>
        </p:spPr>
        <p:txBody>
          <a:bodyPr wrap="none" rtlCol="0" anchor="t"/>
          <a:lstStyle/>
          <a:p>
            <a:pPr marL="0" indent="0" algn="l">
              <a:lnSpc>
                <a:spcPts val="2734"/>
              </a:lnSpc>
              <a:buNone/>
            </a:pPr>
            <a:r>
              <a:rPr lang="en-US" sz="2187" b="1" dirty="0">
                <a:solidFill>
                  <a:srgbClr val="E5E0DF"/>
                </a:solidFill>
                <a:latin typeface="Barlow" pitchFamily="34" charset="0"/>
                <a:ea typeface="Barlow" pitchFamily="34" charset="-122"/>
                <a:cs typeface="Barlow" pitchFamily="34" charset="-120"/>
              </a:rPr>
              <a:t>2010s-Present</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Rapid advancements in AI technology, fueled by big data, computing power, and breakthroughs in deep learning.</a:t>
            </a:r>
            <a:endParaRPr lang="en-US" sz="1750" dirty="0"/>
          </a:p>
        </p:txBody>
      </p:sp>
      <p:pic>
        <p:nvPicPr>
          <p:cNvPr id="22" name="Image 2" descr="preencoded.png">
            <a:hlinkClick r:id="rId6"/>
          </p:cNvPr>
          <p:cNvPicPr>
            <a:picLocks noChangeAspect="1"/>
          </p:cNvPicPr>
          <p:nvPr/>
        </p:nvPicPr>
        <p:blipFill>
          <a:blip r:embed="rId7"/>
          <a:stretch>
            <a:fillRect/>
          </a:stretch>
        </p:blipFill>
        <p:spPr>
          <a:xfrm flipH="1">
            <a:off x="14420300" y="7589520"/>
            <a:ext cx="191396" cy="4571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sndAc>
          <p:stSnd>
            <p:snd r:embed="rId3" name="arrow.wav"/>
          </p:stSnd>
        </p:sndAc>
      </p:transition>
    </mc:Choice>
    <mc:Fallback>
      <p:transition spd="slow">
        <p:fade/>
        <p:sndAc>
          <p:stSnd>
            <p:snd r:embed="rId3"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C0C0C">
              <a:alpha val="75000"/>
            </a:srgbClr>
          </a:solidFill>
          <a:ln/>
        </p:spPr>
      </p:sp>
      <p:pic>
        <p:nvPicPr>
          <p:cNvPr id="4" name="Image 1" descr="preencoded.png"/>
          <p:cNvPicPr>
            <a:picLocks noChangeAspect="1"/>
          </p:cNvPicPr>
          <p:nvPr/>
        </p:nvPicPr>
        <p:blipFill>
          <a:blip r:embed="rId5"/>
          <a:stretch>
            <a:fillRect/>
          </a:stretch>
        </p:blipFill>
        <p:spPr>
          <a:xfrm>
            <a:off x="0" y="0"/>
            <a:ext cx="14630400" cy="2597110"/>
          </a:xfrm>
          <a:prstGeom prst="rect">
            <a:avLst/>
          </a:prstGeom>
        </p:spPr>
      </p:pic>
      <p:sp>
        <p:nvSpPr>
          <p:cNvPr id="5" name="Text 1"/>
          <p:cNvSpPr/>
          <p:nvPr/>
        </p:nvSpPr>
        <p:spPr>
          <a:xfrm>
            <a:off x="2928938" y="3168372"/>
            <a:ext cx="7537966" cy="649248"/>
          </a:xfrm>
          <a:prstGeom prst="rect">
            <a:avLst/>
          </a:prstGeom>
          <a:noFill/>
          <a:ln/>
        </p:spPr>
        <p:txBody>
          <a:bodyPr wrap="none" rtlCol="0" anchor="t"/>
          <a:lstStyle/>
          <a:p>
            <a:pPr marL="0" indent="0">
              <a:lnSpc>
                <a:spcPts val="5112"/>
              </a:lnSpc>
              <a:buNone/>
            </a:pPr>
            <a:r>
              <a:rPr lang="en-US" sz="4090" b="1" dirty="0">
                <a:solidFill>
                  <a:srgbClr val="FFFFFF"/>
                </a:solidFill>
                <a:latin typeface="Barlow" pitchFamily="34" charset="0"/>
                <a:ea typeface="Barlow" pitchFamily="34" charset="-122"/>
                <a:cs typeface="Barlow" pitchFamily="34" charset="-120"/>
              </a:rPr>
              <a:t>Importance of AI in Today's World</a:t>
            </a:r>
            <a:endParaRPr lang="en-US" sz="4090" dirty="0"/>
          </a:p>
        </p:txBody>
      </p:sp>
      <p:sp>
        <p:nvSpPr>
          <p:cNvPr id="6" name="Shape 2"/>
          <p:cNvSpPr/>
          <p:nvPr/>
        </p:nvSpPr>
        <p:spPr>
          <a:xfrm>
            <a:off x="2928938" y="4129207"/>
            <a:ext cx="2785705" cy="3531513"/>
          </a:xfrm>
          <a:prstGeom prst="roundRect">
            <a:avLst>
              <a:gd name="adj" fmla="val 3356"/>
            </a:avLst>
          </a:prstGeom>
          <a:solidFill>
            <a:srgbClr val="790709"/>
          </a:solidFill>
          <a:ln w="7620">
            <a:solidFill>
              <a:srgbClr val="922022"/>
            </a:solidFill>
            <a:prstDash val="solid"/>
          </a:ln>
        </p:spPr>
      </p:sp>
      <p:sp>
        <p:nvSpPr>
          <p:cNvPr id="7" name="Text 3"/>
          <p:cNvSpPr/>
          <p:nvPr/>
        </p:nvSpPr>
        <p:spPr>
          <a:xfrm>
            <a:off x="3144322" y="4344591"/>
            <a:ext cx="2354937" cy="649129"/>
          </a:xfrm>
          <a:prstGeom prst="rect">
            <a:avLst/>
          </a:prstGeom>
          <a:noFill/>
          <a:ln/>
        </p:spPr>
        <p:txBody>
          <a:bodyPr wrap="square" rtlCol="0" anchor="t"/>
          <a:lstStyle/>
          <a:p>
            <a:pPr marL="0" indent="0">
              <a:lnSpc>
                <a:spcPts val="2556"/>
              </a:lnSpc>
              <a:buNone/>
            </a:pPr>
            <a:r>
              <a:rPr lang="en-US" sz="2045" b="1" dirty="0">
                <a:solidFill>
                  <a:srgbClr val="E5E0DF"/>
                </a:solidFill>
                <a:latin typeface="Barlow" pitchFamily="34" charset="0"/>
                <a:ea typeface="Barlow" pitchFamily="34" charset="-122"/>
                <a:cs typeface="Barlow" pitchFamily="34" charset="-120"/>
              </a:rPr>
              <a:t>Driving Economic Growth</a:t>
            </a:r>
            <a:endParaRPr lang="en-US" sz="2045" dirty="0"/>
          </a:p>
        </p:txBody>
      </p:sp>
      <p:sp>
        <p:nvSpPr>
          <p:cNvPr id="8" name="Text 4"/>
          <p:cNvSpPr/>
          <p:nvPr/>
        </p:nvSpPr>
        <p:spPr>
          <a:xfrm>
            <a:off x="3144322" y="5118378"/>
            <a:ext cx="2354937" cy="1994535"/>
          </a:xfrm>
          <a:prstGeom prst="rect">
            <a:avLst/>
          </a:prstGeom>
          <a:noFill/>
          <a:ln/>
        </p:spPr>
        <p:txBody>
          <a:bodyPr wrap="square" rtlCol="0" anchor="t"/>
          <a:lstStyle/>
          <a:p>
            <a:pPr marL="0" indent="0">
              <a:lnSpc>
                <a:spcPts val="2618"/>
              </a:lnSpc>
              <a:buNone/>
            </a:pPr>
            <a:r>
              <a:rPr lang="en-US" sz="1636" dirty="0">
                <a:solidFill>
                  <a:srgbClr val="E5E0DF"/>
                </a:solidFill>
                <a:latin typeface="Barlow" pitchFamily="34" charset="0"/>
                <a:ea typeface="Barlow" pitchFamily="34" charset="-122"/>
                <a:cs typeface="Barlow" pitchFamily="34" charset="-120"/>
              </a:rPr>
              <a:t>AI drives innovation, productivity, and economic growth by enabling automation and intelligent decision-making.</a:t>
            </a:r>
            <a:endParaRPr lang="en-US" sz="1636" dirty="0"/>
          </a:p>
        </p:txBody>
      </p:sp>
      <p:sp>
        <p:nvSpPr>
          <p:cNvPr id="9" name="Shape 5"/>
          <p:cNvSpPr/>
          <p:nvPr/>
        </p:nvSpPr>
        <p:spPr>
          <a:xfrm>
            <a:off x="5922407" y="4129207"/>
            <a:ext cx="2785705" cy="3531513"/>
          </a:xfrm>
          <a:prstGeom prst="roundRect">
            <a:avLst>
              <a:gd name="adj" fmla="val 3356"/>
            </a:avLst>
          </a:prstGeom>
          <a:solidFill>
            <a:srgbClr val="790709"/>
          </a:solidFill>
          <a:ln w="7620">
            <a:solidFill>
              <a:srgbClr val="922022"/>
            </a:solidFill>
            <a:prstDash val="solid"/>
          </a:ln>
        </p:spPr>
      </p:sp>
      <p:sp>
        <p:nvSpPr>
          <p:cNvPr id="10" name="Text 6"/>
          <p:cNvSpPr/>
          <p:nvPr/>
        </p:nvSpPr>
        <p:spPr>
          <a:xfrm>
            <a:off x="6137791" y="4344591"/>
            <a:ext cx="2354937" cy="649129"/>
          </a:xfrm>
          <a:prstGeom prst="rect">
            <a:avLst/>
          </a:prstGeom>
          <a:noFill/>
          <a:ln/>
        </p:spPr>
        <p:txBody>
          <a:bodyPr wrap="square" rtlCol="0" anchor="t"/>
          <a:lstStyle/>
          <a:p>
            <a:pPr marL="0" indent="0">
              <a:lnSpc>
                <a:spcPts val="2556"/>
              </a:lnSpc>
              <a:buNone/>
            </a:pPr>
            <a:r>
              <a:rPr lang="en-US" sz="2045" b="1" dirty="0">
                <a:solidFill>
                  <a:srgbClr val="E5E0DF"/>
                </a:solidFill>
                <a:latin typeface="Barlow" pitchFamily="34" charset="0"/>
                <a:ea typeface="Barlow" pitchFamily="34" charset="-122"/>
                <a:cs typeface="Barlow" pitchFamily="34" charset="-120"/>
              </a:rPr>
              <a:t>Healthcare Advancements</a:t>
            </a:r>
            <a:endParaRPr lang="en-US" sz="2045" dirty="0"/>
          </a:p>
        </p:txBody>
      </p:sp>
      <p:sp>
        <p:nvSpPr>
          <p:cNvPr id="11" name="Text 7"/>
          <p:cNvSpPr/>
          <p:nvPr/>
        </p:nvSpPr>
        <p:spPr>
          <a:xfrm>
            <a:off x="6137791" y="5118378"/>
            <a:ext cx="2354937" cy="1662113"/>
          </a:xfrm>
          <a:prstGeom prst="rect">
            <a:avLst/>
          </a:prstGeom>
          <a:noFill/>
          <a:ln/>
        </p:spPr>
        <p:txBody>
          <a:bodyPr wrap="square" rtlCol="0" anchor="t"/>
          <a:lstStyle/>
          <a:p>
            <a:pPr marL="0" indent="0">
              <a:lnSpc>
                <a:spcPts val="2618"/>
              </a:lnSpc>
              <a:buNone/>
            </a:pPr>
            <a:r>
              <a:rPr lang="en-US" sz="1636" dirty="0">
                <a:solidFill>
                  <a:srgbClr val="E5E0DF"/>
                </a:solidFill>
                <a:latin typeface="Barlow" pitchFamily="34" charset="0"/>
                <a:ea typeface="Barlow" pitchFamily="34" charset="-122"/>
                <a:cs typeface="Barlow" pitchFamily="34" charset="-120"/>
              </a:rPr>
              <a:t>AI plays a critical role in medical imaging, drug discovery, personalized treatment plans, and predictive analytics.</a:t>
            </a:r>
            <a:endParaRPr lang="en-US" sz="1636" dirty="0"/>
          </a:p>
        </p:txBody>
      </p:sp>
      <p:sp>
        <p:nvSpPr>
          <p:cNvPr id="12" name="Shape 8"/>
          <p:cNvSpPr/>
          <p:nvPr/>
        </p:nvSpPr>
        <p:spPr>
          <a:xfrm>
            <a:off x="8915876" y="4129207"/>
            <a:ext cx="2785705" cy="3531513"/>
          </a:xfrm>
          <a:prstGeom prst="roundRect">
            <a:avLst>
              <a:gd name="adj" fmla="val 3356"/>
            </a:avLst>
          </a:prstGeom>
          <a:solidFill>
            <a:srgbClr val="790709"/>
          </a:solidFill>
          <a:ln w="7620">
            <a:solidFill>
              <a:srgbClr val="922022"/>
            </a:solidFill>
            <a:prstDash val="solid"/>
          </a:ln>
        </p:spPr>
      </p:sp>
      <p:sp>
        <p:nvSpPr>
          <p:cNvPr id="13" name="Text 9"/>
          <p:cNvSpPr/>
          <p:nvPr/>
        </p:nvSpPr>
        <p:spPr>
          <a:xfrm>
            <a:off x="9131260" y="4344591"/>
            <a:ext cx="2354937" cy="649129"/>
          </a:xfrm>
          <a:prstGeom prst="rect">
            <a:avLst/>
          </a:prstGeom>
          <a:noFill/>
          <a:ln/>
        </p:spPr>
        <p:txBody>
          <a:bodyPr wrap="square" rtlCol="0" anchor="t"/>
          <a:lstStyle/>
          <a:p>
            <a:pPr marL="0" indent="0">
              <a:lnSpc>
                <a:spcPts val="2556"/>
              </a:lnSpc>
              <a:buNone/>
            </a:pPr>
            <a:r>
              <a:rPr lang="en-US" sz="2045" b="1" dirty="0">
                <a:solidFill>
                  <a:srgbClr val="E5E0DF"/>
                </a:solidFill>
                <a:latin typeface="Barlow" pitchFamily="34" charset="0"/>
                <a:ea typeface="Barlow" pitchFamily="34" charset="-122"/>
                <a:cs typeface="Barlow" pitchFamily="34" charset="-120"/>
              </a:rPr>
              <a:t>Shaping Future Technologies:</a:t>
            </a:r>
            <a:endParaRPr lang="en-US" sz="2045" dirty="0"/>
          </a:p>
        </p:txBody>
      </p:sp>
      <p:sp>
        <p:nvSpPr>
          <p:cNvPr id="14" name="Text 10"/>
          <p:cNvSpPr/>
          <p:nvPr/>
        </p:nvSpPr>
        <p:spPr>
          <a:xfrm>
            <a:off x="9131260" y="5118378"/>
            <a:ext cx="2354937" cy="2326958"/>
          </a:xfrm>
          <a:prstGeom prst="rect">
            <a:avLst/>
          </a:prstGeom>
          <a:noFill/>
          <a:ln/>
        </p:spPr>
        <p:txBody>
          <a:bodyPr wrap="square" rtlCol="0" anchor="t"/>
          <a:lstStyle/>
          <a:p>
            <a:pPr marL="0" indent="0">
              <a:lnSpc>
                <a:spcPts val="2618"/>
              </a:lnSpc>
              <a:buNone/>
            </a:pPr>
            <a:r>
              <a:rPr lang="en-US" sz="1636" dirty="0">
                <a:solidFill>
                  <a:srgbClr val="E5E0DF"/>
                </a:solidFill>
                <a:latin typeface="Barlow" pitchFamily="34" charset="0"/>
                <a:ea typeface="Barlow" pitchFamily="34" charset="-122"/>
                <a:cs typeface="Barlow" pitchFamily="34" charset="-120"/>
              </a:rPr>
              <a:t>"Robotics: Machines for tasks, like factory robots. Autonomous Systems: No human control, e.g., self-driving cars. Human-Machine: Interact, like voice commands."</a:t>
            </a:r>
            <a:endParaRPr lang="en-US" sz="1636" dirty="0"/>
          </a:p>
        </p:txBody>
      </p:sp>
      <p:pic>
        <p:nvPicPr>
          <p:cNvPr id="15" name="Image 2" descr="preencoded.png">
            <a:hlinkClick r:id="rId6"/>
          </p:cNvPr>
          <p:cNvPicPr>
            <a:picLocks noChangeAspect="1"/>
          </p:cNvPicPr>
          <p:nvPr/>
        </p:nvPicPr>
        <p:blipFill>
          <a:blip r:embed="rId7"/>
          <a:stretch>
            <a:fillRect/>
          </a:stretch>
        </p:blipFill>
        <p:spPr>
          <a:xfrm flipH="1" flipV="1">
            <a:off x="14538960" y="8138159"/>
            <a:ext cx="191396" cy="457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click.wav"/>
          </p:stSnd>
        </p:sndAc>
      </p:transition>
    </mc:Choice>
    <mc:Fallback>
      <p:transition spd="slow">
        <p:fade/>
        <p:sndAc>
          <p:stSnd>
            <p:snd r:embed="rId3"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5"/>
          <a:stretch>
            <a:fillRect/>
          </a:stretch>
        </p:blipFill>
        <p:spPr>
          <a:xfrm>
            <a:off x="10972800" y="0"/>
            <a:ext cx="3657600" cy="8229600"/>
          </a:xfrm>
          <a:prstGeom prst="rect">
            <a:avLst/>
          </a:prstGeom>
        </p:spPr>
      </p:pic>
      <p:sp>
        <p:nvSpPr>
          <p:cNvPr id="5" name="Text 1"/>
          <p:cNvSpPr/>
          <p:nvPr/>
        </p:nvSpPr>
        <p:spPr>
          <a:xfrm>
            <a:off x="1833801" y="476250"/>
            <a:ext cx="5538668" cy="540663"/>
          </a:xfrm>
          <a:prstGeom prst="rect">
            <a:avLst/>
          </a:prstGeom>
          <a:noFill/>
          <a:ln/>
        </p:spPr>
        <p:txBody>
          <a:bodyPr wrap="none" rtlCol="0" anchor="t"/>
          <a:lstStyle/>
          <a:p>
            <a:pPr marL="0" indent="0">
              <a:lnSpc>
                <a:spcPts val="4257"/>
              </a:lnSpc>
              <a:buNone/>
            </a:pPr>
            <a:r>
              <a:rPr lang="en-US" sz="3406" b="1" dirty="0">
                <a:solidFill>
                  <a:srgbClr val="FFFFFF"/>
                </a:solidFill>
                <a:latin typeface="Barlow" pitchFamily="34" charset="0"/>
                <a:ea typeface="Barlow" pitchFamily="34" charset="-122"/>
                <a:cs typeface="Barlow" pitchFamily="34" charset="-120"/>
              </a:rPr>
              <a:t>Why Should We Use AI Tools?</a:t>
            </a:r>
            <a:endParaRPr lang="en-US" sz="3406" dirty="0"/>
          </a:p>
        </p:txBody>
      </p:sp>
      <p:pic>
        <p:nvPicPr>
          <p:cNvPr id="6" name="Image 2" descr="preencoded.png"/>
          <p:cNvPicPr>
            <a:picLocks noChangeAspect="1"/>
          </p:cNvPicPr>
          <p:nvPr/>
        </p:nvPicPr>
        <p:blipFill>
          <a:blip r:embed="rId6"/>
          <a:stretch>
            <a:fillRect/>
          </a:stretch>
        </p:blipFill>
        <p:spPr>
          <a:xfrm>
            <a:off x="1833801" y="1276350"/>
            <a:ext cx="864989" cy="1550075"/>
          </a:xfrm>
          <a:prstGeom prst="rect">
            <a:avLst/>
          </a:prstGeom>
        </p:spPr>
      </p:pic>
      <p:sp>
        <p:nvSpPr>
          <p:cNvPr id="7" name="Text 2"/>
          <p:cNvSpPr/>
          <p:nvPr/>
        </p:nvSpPr>
        <p:spPr>
          <a:xfrm>
            <a:off x="2958227" y="1449348"/>
            <a:ext cx="2551033" cy="270272"/>
          </a:xfrm>
          <a:prstGeom prst="rect">
            <a:avLst/>
          </a:prstGeom>
          <a:noFill/>
          <a:ln/>
        </p:spPr>
        <p:txBody>
          <a:bodyPr wrap="none" rtlCol="0" anchor="t"/>
          <a:lstStyle/>
          <a:p>
            <a:pPr marL="0" indent="0" algn="l">
              <a:lnSpc>
                <a:spcPts val="2129"/>
              </a:lnSpc>
              <a:buNone/>
            </a:pPr>
            <a:r>
              <a:rPr lang="en-US" sz="1703" b="1" dirty="0">
                <a:solidFill>
                  <a:srgbClr val="E5E0DF"/>
                </a:solidFill>
                <a:latin typeface="Barlow" pitchFamily="34" charset="0"/>
                <a:ea typeface="Barlow" pitchFamily="34" charset="-122"/>
                <a:cs typeface="Barlow" pitchFamily="34" charset="-120"/>
              </a:rPr>
              <a:t>Efficiency and Automation</a:t>
            </a:r>
            <a:endParaRPr lang="en-US" sz="1703" dirty="0"/>
          </a:p>
        </p:txBody>
      </p:sp>
      <p:sp>
        <p:nvSpPr>
          <p:cNvPr id="8" name="Text 3"/>
          <p:cNvSpPr/>
          <p:nvPr/>
        </p:nvSpPr>
        <p:spPr>
          <a:xfrm>
            <a:off x="2958227" y="1823323"/>
            <a:ext cx="6180653" cy="830104"/>
          </a:xfrm>
          <a:prstGeom prst="rect">
            <a:avLst/>
          </a:prstGeom>
          <a:noFill/>
          <a:ln/>
        </p:spPr>
        <p:txBody>
          <a:bodyPr wrap="square" rtlCol="0" anchor="t"/>
          <a:lstStyle/>
          <a:p>
            <a:pPr marL="0" indent="0" algn="l">
              <a:lnSpc>
                <a:spcPts val="2180"/>
              </a:lnSpc>
              <a:buNone/>
            </a:pPr>
            <a:r>
              <a:rPr lang="en-US" sz="1362" dirty="0">
                <a:solidFill>
                  <a:srgbClr val="E5E0DF"/>
                </a:solidFill>
                <a:latin typeface="Barlow" pitchFamily="34" charset="0"/>
                <a:ea typeface="Barlow" pitchFamily="34" charset="-122"/>
                <a:cs typeface="Barlow" pitchFamily="34" charset="-120"/>
              </a:rPr>
              <a:t>AI tools can automate repetitive tasks, reducing the need for manual labor and speeding up processes. This efficiency allows organizations to accomplish more in less time, leading to increased productivity.</a:t>
            </a:r>
            <a:endParaRPr lang="en-US" sz="1362" dirty="0"/>
          </a:p>
        </p:txBody>
      </p:sp>
      <p:pic>
        <p:nvPicPr>
          <p:cNvPr id="9" name="Image 3" descr="preencoded.png"/>
          <p:cNvPicPr>
            <a:picLocks noChangeAspect="1"/>
          </p:cNvPicPr>
          <p:nvPr/>
        </p:nvPicPr>
        <p:blipFill>
          <a:blip r:embed="rId7"/>
          <a:stretch>
            <a:fillRect/>
          </a:stretch>
        </p:blipFill>
        <p:spPr>
          <a:xfrm>
            <a:off x="1833801" y="2826425"/>
            <a:ext cx="864989" cy="1550075"/>
          </a:xfrm>
          <a:prstGeom prst="rect">
            <a:avLst/>
          </a:prstGeom>
        </p:spPr>
      </p:pic>
      <p:sp>
        <p:nvSpPr>
          <p:cNvPr id="10" name="Text 4"/>
          <p:cNvSpPr/>
          <p:nvPr/>
        </p:nvSpPr>
        <p:spPr>
          <a:xfrm>
            <a:off x="2958227" y="2999423"/>
            <a:ext cx="2489835" cy="270272"/>
          </a:xfrm>
          <a:prstGeom prst="rect">
            <a:avLst/>
          </a:prstGeom>
          <a:noFill/>
          <a:ln/>
        </p:spPr>
        <p:txBody>
          <a:bodyPr wrap="none" rtlCol="0" anchor="t"/>
          <a:lstStyle/>
          <a:p>
            <a:pPr marL="0" indent="0" algn="l">
              <a:lnSpc>
                <a:spcPts val="2129"/>
              </a:lnSpc>
              <a:buNone/>
            </a:pPr>
            <a:r>
              <a:rPr lang="en-US" sz="1703" b="1" dirty="0">
                <a:solidFill>
                  <a:srgbClr val="E5E0DF"/>
                </a:solidFill>
                <a:latin typeface="Barlow" pitchFamily="34" charset="0"/>
                <a:ea typeface="Barlow" pitchFamily="34" charset="-122"/>
                <a:cs typeface="Barlow" pitchFamily="34" charset="-120"/>
              </a:rPr>
              <a:t>Improved Decision Making</a:t>
            </a:r>
            <a:endParaRPr lang="en-US" sz="1703" dirty="0"/>
          </a:p>
        </p:txBody>
      </p:sp>
      <p:sp>
        <p:nvSpPr>
          <p:cNvPr id="11" name="Text 5"/>
          <p:cNvSpPr/>
          <p:nvPr/>
        </p:nvSpPr>
        <p:spPr>
          <a:xfrm>
            <a:off x="2958227" y="3373398"/>
            <a:ext cx="6180653" cy="830104"/>
          </a:xfrm>
          <a:prstGeom prst="rect">
            <a:avLst/>
          </a:prstGeom>
          <a:noFill/>
          <a:ln/>
        </p:spPr>
        <p:txBody>
          <a:bodyPr wrap="square" rtlCol="0" anchor="t"/>
          <a:lstStyle/>
          <a:p>
            <a:pPr marL="0" indent="0" algn="l">
              <a:lnSpc>
                <a:spcPts val="2180"/>
              </a:lnSpc>
              <a:buNone/>
            </a:pPr>
            <a:r>
              <a:rPr lang="en-US" sz="1362" dirty="0">
                <a:solidFill>
                  <a:srgbClr val="E5E0DF"/>
                </a:solidFill>
                <a:latin typeface="Barlow" pitchFamily="34" charset="0"/>
                <a:ea typeface="Barlow" pitchFamily="34" charset="-122"/>
                <a:cs typeface="Barlow" pitchFamily="34" charset="-120"/>
              </a:rPr>
              <a:t>AI tools can analyze vast amounts of data quickly and accurately, providing insights that humans might overlook. By leveraging AI for decision-making processes, organizations can make more informed and data-driven choice</a:t>
            </a:r>
            <a:endParaRPr lang="en-US" sz="1362" dirty="0"/>
          </a:p>
        </p:txBody>
      </p:sp>
      <p:pic>
        <p:nvPicPr>
          <p:cNvPr id="12" name="Image 4" descr="preencoded.png"/>
          <p:cNvPicPr>
            <a:picLocks noChangeAspect="1"/>
          </p:cNvPicPr>
          <p:nvPr/>
        </p:nvPicPr>
        <p:blipFill>
          <a:blip r:embed="rId8"/>
          <a:stretch>
            <a:fillRect/>
          </a:stretch>
        </p:blipFill>
        <p:spPr>
          <a:xfrm>
            <a:off x="1833801" y="4376499"/>
            <a:ext cx="864989" cy="1550075"/>
          </a:xfrm>
          <a:prstGeom prst="rect">
            <a:avLst/>
          </a:prstGeom>
        </p:spPr>
      </p:pic>
      <p:sp>
        <p:nvSpPr>
          <p:cNvPr id="13" name="Text 6"/>
          <p:cNvSpPr/>
          <p:nvPr/>
        </p:nvSpPr>
        <p:spPr>
          <a:xfrm>
            <a:off x="2958227" y="4549497"/>
            <a:ext cx="2616756" cy="270272"/>
          </a:xfrm>
          <a:prstGeom prst="rect">
            <a:avLst/>
          </a:prstGeom>
          <a:noFill/>
          <a:ln/>
        </p:spPr>
        <p:txBody>
          <a:bodyPr wrap="none" rtlCol="0" anchor="t"/>
          <a:lstStyle/>
          <a:p>
            <a:pPr marL="0" indent="0" algn="l">
              <a:lnSpc>
                <a:spcPts val="2129"/>
              </a:lnSpc>
              <a:buNone/>
            </a:pPr>
            <a:r>
              <a:rPr lang="en-US" sz="1703" b="1" dirty="0">
                <a:solidFill>
                  <a:srgbClr val="E5E0DF"/>
                </a:solidFill>
                <a:latin typeface="Barlow" pitchFamily="34" charset="0"/>
                <a:ea typeface="Barlow" pitchFamily="34" charset="-122"/>
                <a:cs typeface="Barlow" pitchFamily="34" charset="-120"/>
              </a:rPr>
              <a:t>Scalability and Adaptability</a:t>
            </a:r>
            <a:endParaRPr lang="en-US" sz="1703" dirty="0"/>
          </a:p>
        </p:txBody>
      </p:sp>
      <p:sp>
        <p:nvSpPr>
          <p:cNvPr id="14" name="Text 7"/>
          <p:cNvSpPr/>
          <p:nvPr/>
        </p:nvSpPr>
        <p:spPr>
          <a:xfrm>
            <a:off x="2958227" y="4923472"/>
            <a:ext cx="6180653" cy="830104"/>
          </a:xfrm>
          <a:prstGeom prst="rect">
            <a:avLst/>
          </a:prstGeom>
          <a:noFill/>
          <a:ln/>
        </p:spPr>
        <p:txBody>
          <a:bodyPr wrap="square" rtlCol="0" anchor="t"/>
          <a:lstStyle/>
          <a:p>
            <a:pPr marL="0" indent="0" algn="l">
              <a:lnSpc>
                <a:spcPts val="2180"/>
              </a:lnSpc>
              <a:buNone/>
            </a:pPr>
            <a:r>
              <a:rPr lang="en-US" sz="1362" dirty="0">
                <a:solidFill>
                  <a:srgbClr val="E5E0DF"/>
                </a:solidFill>
                <a:latin typeface="Barlow" pitchFamily="34" charset="0"/>
                <a:ea typeface="Barlow" pitchFamily="34" charset="-122"/>
                <a:cs typeface="Barlow" pitchFamily="34" charset="-120"/>
              </a:rPr>
              <a:t>AI tools are good at dealing with a lot of information all at once. So, if there's a huge amount of data to analyze, like customer preferences or production details, AI can manage it without getting overwhelmed.</a:t>
            </a:r>
            <a:endParaRPr lang="en-US" sz="1362" dirty="0"/>
          </a:p>
        </p:txBody>
      </p:sp>
      <p:pic>
        <p:nvPicPr>
          <p:cNvPr id="15" name="Image 5" descr="preencoded.png"/>
          <p:cNvPicPr>
            <a:picLocks noChangeAspect="1"/>
          </p:cNvPicPr>
          <p:nvPr/>
        </p:nvPicPr>
        <p:blipFill>
          <a:blip r:embed="rId9"/>
          <a:stretch>
            <a:fillRect/>
          </a:stretch>
        </p:blipFill>
        <p:spPr>
          <a:xfrm>
            <a:off x="1833801" y="5926574"/>
            <a:ext cx="864989" cy="1826776"/>
          </a:xfrm>
          <a:prstGeom prst="rect">
            <a:avLst/>
          </a:prstGeom>
        </p:spPr>
      </p:pic>
      <p:sp>
        <p:nvSpPr>
          <p:cNvPr id="16" name="Text 8"/>
          <p:cNvSpPr/>
          <p:nvPr/>
        </p:nvSpPr>
        <p:spPr>
          <a:xfrm>
            <a:off x="2958227" y="6099572"/>
            <a:ext cx="3846552" cy="270272"/>
          </a:xfrm>
          <a:prstGeom prst="rect">
            <a:avLst/>
          </a:prstGeom>
          <a:noFill/>
          <a:ln/>
        </p:spPr>
        <p:txBody>
          <a:bodyPr wrap="none" rtlCol="0" anchor="t"/>
          <a:lstStyle/>
          <a:p>
            <a:pPr marL="0" indent="0" algn="l">
              <a:lnSpc>
                <a:spcPts val="2129"/>
              </a:lnSpc>
              <a:buNone/>
            </a:pPr>
            <a:r>
              <a:rPr lang="en-US" sz="1703" b="1" dirty="0">
                <a:solidFill>
                  <a:srgbClr val="E5E0DF"/>
                </a:solidFill>
                <a:latin typeface="Barlow" pitchFamily="34" charset="0"/>
                <a:ea typeface="Barlow" pitchFamily="34" charset="-122"/>
                <a:cs typeface="Barlow" pitchFamily="34" charset="-120"/>
              </a:rPr>
              <a:t>Cost Savings and Resource Optimization</a:t>
            </a:r>
            <a:endParaRPr lang="en-US" sz="1703" dirty="0"/>
          </a:p>
        </p:txBody>
      </p:sp>
      <p:sp>
        <p:nvSpPr>
          <p:cNvPr id="17" name="Text 9"/>
          <p:cNvSpPr/>
          <p:nvPr/>
        </p:nvSpPr>
        <p:spPr>
          <a:xfrm>
            <a:off x="2958227" y="6473547"/>
            <a:ext cx="6180653" cy="1106805"/>
          </a:xfrm>
          <a:prstGeom prst="rect">
            <a:avLst/>
          </a:prstGeom>
          <a:noFill/>
          <a:ln/>
        </p:spPr>
        <p:txBody>
          <a:bodyPr wrap="square" rtlCol="0" anchor="t"/>
          <a:lstStyle/>
          <a:p>
            <a:pPr marL="0" indent="0" algn="l">
              <a:lnSpc>
                <a:spcPts val="2180"/>
              </a:lnSpc>
              <a:buNone/>
            </a:pPr>
            <a:r>
              <a:rPr lang="en-US" sz="1362" dirty="0">
                <a:solidFill>
                  <a:srgbClr val="E5E0DF"/>
                </a:solidFill>
                <a:latin typeface="Barlow" pitchFamily="34" charset="0"/>
                <a:ea typeface="Barlow" pitchFamily="34" charset="-122"/>
                <a:cs typeface="Barlow" pitchFamily="34" charset="-120"/>
              </a:rPr>
              <a:t>By making things automatic and organizing tasks better, AI tools help companies spend less money and use their resources smarter. For example, AI can help use less energy or make sure that products get from one place to another in the best way possible, which saves time and money.</a:t>
            </a:r>
            <a:endParaRPr lang="en-US" sz="1362" dirty="0"/>
          </a:p>
        </p:txBody>
      </p:sp>
      <p:pic>
        <p:nvPicPr>
          <p:cNvPr id="18" name="Image 6" descr="preencoded.png">
            <a:hlinkClick r:id="rId10"/>
          </p:cNvPr>
          <p:cNvPicPr>
            <a:picLocks noChangeAspect="1"/>
          </p:cNvPicPr>
          <p:nvPr/>
        </p:nvPicPr>
        <p:blipFill>
          <a:blip r:embed="rId11"/>
          <a:stretch>
            <a:fillRect/>
          </a:stretch>
        </p:blipFill>
        <p:spPr>
          <a:xfrm flipV="1">
            <a:off x="14193982" y="8138159"/>
            <a:ext cx="344978" cy="824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sndAc>
          <p:stSnd>
            <p:snd r:embed="rId3" name="click.wav"/>
          </p:stSnd>
        </p:sndAc>
      </p:transition>
    </mc:Choice>
    <mc:Fallback>
      <p:transition spd="slow">
        <p:fade/>
        <p:sndAc>
          <p:stSnd>
            <p:snd r:embed="rId3"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C0C0C">
              <a:alpha val="75000"/>
            </a:srgbClr>
          </a:solidFill>
          <a:ln/>
        </p:spPr>
      </p:sp>
      <p:sp>
        <p:nvSpPr>
          <p:cNvPr id="4" name="Text 1"/>
          <p:cNvSpPr/>
          <p:nvPr/>
        </p:nvSpPr>
        <p:spPr>
          <a:xfrm>
            <a:off x="2812018" y="586502"/>
            <a:ext cx="4266128" cy="666512"/>
          </a:xfrm>
          <a:prstGeom prst="rect">
            <a:avLst/>
          </a:prstGeom>
          <a:noFill/>
          <a:ln/>
        </p:spPr>
        <p:txBody>
          <a:bodyPr wrap="none" rtlCol="0" anchor="t"/>
          <a:lstStyle/>
          <a:p>
            <a:pPr marL="0" indent="0">
              <a:lnSpc>
                <a:spcPts val="5249"/>
              </a:lnSpc>
              <a:buNone/>
            </a:pPr>
            <a:r>
              <a:rPr lang="en-US" sz="4199" b="1" dirty="0">
                <a:solidFill>
                  <a:srgbClr val="FFFFFF"/>
                </a:solidFill>
                <a:latin typeface="Barlow" pitchFamily="34" charset="0"/>
                <a:ea typeface="Barlow" pitchFamily="34" charset="-122"/>
                <a:cs typeface="Barlow" pitchFamily="34" charset="-120"/>
              </a:rPr>
              <a:t>Applications of AI</a:t>
            </a:r>
            <a:endParaRPr lang="en-US" sz="4199" dirty="0"/>
          </a:p>
        </p:txBody>
      </p:sp>
      <p:sp>
        <p:nvSpPr>
          <p:cNvPr id="5" name="Text 2"/>
          <p:cNvSpPr/>
          <p:nvPr/>
        </p:nvSpPr>
        <p:spPr>
          <a:xfrm>
            <a:off x="2812018" y="1786176"/>
            <a:ext cx="2133005" cy="333137"/>
          </a:xfrm>
          <a:prstGeom prst="rect">
            <a:avLst/>
          </a:prstGeom>
          <a:noFill/>
          <a:ln/>
        </p:spPr>
        <p:txBody>
          <a:bodyPr wrap="none" rtlCol="0" anchor="t"/>
          <a:lstStyle/>
          <a:p>
            <a:pPr marL="0" indent="0">
              <a:lnSpc>
                <a:spcPts val="2624"/>
              </a:lnSpc>
              <a:buNone/>
            </a:pPr>
            <a:r>
              <a:rPr lang="en-US" sz="2100" b="1" dirty="0">
                <a:solidFill>
                  <a:srgbClr val="FFFFFF"/>
                </a:solidFill>
                <a:latin typeface="Barlow" pitchFamily="34" charset="0"/>
                <a:ea typeface="Barlow" pitchFamily="34" charset="-122"/>
                <a:cs typeface="Barlow" pitchFamily="34" charset="-120"/>
              </a:rPr>
              <a:t>DALL-E</a:t>
            </a:r>
            <a:endParaRPr lang="en-US" sz="2100" dirty="0"/>
          </a:p>
        </p:txBody>
      </p:sp>
      <p:sp>
        <p:nvSpPr>
          <p:cNvPr id="6" name="Text 3"/>
          <p:cNvSpPr/>
          <p:nvPr/>
        </p:nvSpPr>
        <p:spPr>
          <a:xfrm>
            <a:off x="2812018" y="2332553"/>
            <a:ext cx="2654856" cy="4778931"/>
          </a:xfrm>
          <a:prstGeom prst="rect">
            <a:avLst/>
          </a:prstGeom>
          <a:noFill/>
          <a:ln/>
        </p:spPr>
        <p:txBody>
          <a:bodyPr wrap="square" rtlCol="0" anchor="t"/>
          <a:lstStyle/>
          <a:p>
            <a:pPr marL="0" indent="0">
              <a:lnSpc>
                <a:spcPts val="2687"/>
              </a:lnSpc>
              <a:buNone/>
            </a:pPr>
            <a:r>
              <a:rPr lang="en-US" sz="1680" dirty="0">
                <a:solidFill>
                  <a:srgbClr val="E5E0DF"/>
                </a:solidFill>
                <a:latin typeface="Barlow" pitchFamily="34" charset="0"/>
                <a:ea typeface="Barlow" pitchFamily="34" charset="-122"/>
                <a:cs typeface="Barlow" pitchFamily="34" charset="-120"/>
              </a:rPr>
              <a:t>DALL-E is an AI model created by Open AI. It's like a magic drawing tool that can take written descriptions and turn them into pictures. You can tell DALL-E what you want to see, like "a cat with wings" or "a house made of clouds," and it will create an image of that for you. It's really good at coming up with imaginative and creative pictures based on the words you give it</a:t>
            </a:r>
            <a:endParaRPr lang="en-US" sz="1680" dirty="0"/>
          </a:p>
        </p:txBody>
      </p:sp>
      <p:sp>
        <p:nvSpPr>
          <p:cNvPr id="7" name="Text 4"/>
          <p:cNvSpPr/>
          <p:nvPr/>
        </p:nvSpPr>
        <p:spPr>
          <a:xfrm>
            <a:off x="5994797" y="1786176"/>
            <a:ext cx="2133005" cy="333137"/>
          </a:xfrm>
          <a:prstGeom prst="rect">
            <a:avLst/>
          </a:prstGeom>
          <a:noFill/>
          <a:ln/>
        </p:spPr>
        <p:txBody>
          <a:bodyPr wrap="none" rtlCol="0" anchor="t"/>
          <a:lstStyle/>
          <a:p>
            <a:pPr marL="0" indent="0">
              <a:lnSpc>
                <a:spcPts val="2624"/>
              </a:lnSpc>
              <a:buNone/>
            </a:pPr>
            <a:r>
              <a:rPr lang="en-US" sz="2100" b="1" dirty="0">
                <a:solidFill>
                  <a:srgbClr val="FFFFFF"/>
                </a:solidFill>
                <a:latin typeface="Barlow" pitchFamily="34" charset="0"/>
                <a:ea typeface="Barlow" pitchFamily="34" charset="-122"/>
                <a:cs typeface="Barlow" pitchFamily="34" charset="-120"/>
              </a:rPr>
              <a:t>GPT-3</a:t>
            </a:r>
            <a:endParaRPr lang="en-US" sz="2100" dirty="0"/>
          </a:p>
        </p:txBody>
      </p:sp>
      <p:sp>
        <p:nvSpPr>
          <p:cNvPr id="8" name="Text 5"/>
          <p:cNvSpPr/>
          <p:nvPr/>
        </p:nvSpPr>
        <p:spPr>
          <a:xfrm>
            <a:off x="5994797" y="2332553"/>
            <a:ext cx="2654856" cy="4778931"/>
          </a:xfrm>
          <a:prstGeom prst="rect">
            <a:avLst/>
          </a:prstGeom>
          <a:noFill/>
          <a:ln/>
        </p:spPr>
        <p:txBody>
          <a:bodyPr wrap="square" rtlCol="0" anchor="t"/>
          <a:lstStyle/>
          <a:p>
            <a:pPr marL="0" indent="0">
              <a:lnSpc>
                <a:spcPts val="2687"/>
              </a:lnSpc>
              <a:buNone/>
            </a:pPr>
            <a:r>
              <a:rPr lang="en-US" sz="1680" dirty="0">
                <a:solidFill>
                  <a:srgbClr val="E5E0DF"/>
                </a:solidFill>
                <a:latin typeface="Barlow" pitchFamily="34" charset="0"/>
                <a:ea typeface="Barlow" pitchFamily="34" charset="-122"/>
                <a:cs typeface="Barlow" pitchFamily="34" charset="-120"/>
              </a:rPr>
              <a:t>GPT-3 stands for "Generative Pre-trained Transformer 3." It's like a very smart robot that knows a lot of things about language. it's really good at understanding and generating human-like language. People use it for things like writing stories, answering questions, translating languages, and lots more. It's one of the most advanced language models we have right now!</a:t>
            </a:r>
            <a:endParaRPr lang="en-US" sz="1680" dirty="0"/>
          </a:p>
        </p:txBody>
      </p:sp>
      <p:sp>
        <p:nvSpPr>
          <p:cNvPr id="9" name="Text 6"/>
          <p:cNvSpPr/>
          <p:nvPr/>
        </p:nvSpPr>
        <p:spPr>
          <a:xfrm>
            <a:off x="9177576" y="1786176"/>
            <a:ext cx="2133005" cy="333137"/>
          </a:xfrm>
          <a:prstGeom prst="rect">
            <a:avLst/>
          </a:prstGeom>
          <a:noFill/>
          <a:ln/>
        </p:spPr>
        <p:txBody>
          <a:bodyPr wrap="none" rtlCol="0" anchor="t"/>
          <a:lstStyle/>
          <a:p>
            <a:pPr marL="0" indent="0">
              <a:lnSpc>
                <a:spcPts val="2624"/>
              </a:lnSpc>
              <a:buNone/>
            </a:pPr>
            <a:r>
              <a:rPr lang="en-US" sz="2100" b="1" dirty="0">
                <a:solidFill>
                  <a:srgbClr val="FFFFFF"/>
                </a:solidFill>
                <a:latin typeface="Barlow" pitchFamily="34" charset="0"/>
                <a:ea typeface="Barlow" pitchFamily="34" charset="-122"/>
                <a:cs typeface="Barlow" pitchFamily="34" charset="-120"/>
              </a:rPr>
              <a:t>OpenCV</a:t>
            </a:r>
            <a:endParaRPr lang="en-US" sz="2100" dirty="0"/>
          </a:p>
        </p:txBody>
      </p:sp>
      <p:sp>
        <p:nvSpPr>
          <p:cNvPr id="10" name="Text 7"/>
          <p:cNvSpPr/>
          <p:nvPr/>
        </p:nvSpPr>
        <p:spPr>
          <a:xfrm>
            <a:off x="9177576" y="2332553"/>
            <a:ext cx="2654856" cy="5120283"/>
          </a:xfrm>
          <a:prstGeom prst="rect">
            <a:avLst/>
          </a:prstGeom>
          <a:noFill/>
          <a:ln/>
        </p:spPr>
        <p:txBody>
          <a:bodyPr wrap="square" rtlCol="0" anchor="t"/>
          <a:lstStyle/>
          <a:p>
            <a:pPr marL="0" indent="0">
              <a:lnSpc>
                <a:spcPts val="2687"/>
              </a:lnSpc>
              <a:buNone/>
            </a:pPr>
            <a:r>
              <a:rPr lang="en-US" sz="1680" dirty="0">
                <a:solidFill>
                  <a:srgbClr val="E5E0DF"/>
                </a:solidFill>
                <a:latin typeface="Barlow" pitchFamily="34" charset="0"/>
                <a:ea typeface="Barlow" pitchFamily="34" charset="-122"/>
                <a:cs typeface="Barlow" pitchFamily="34" charset="-120"/>
              </a:rPr>
              <a:t>OpenCV, short for Open Source Computer Vision Library, is a tool that helps computers understand and work with images and videos. Imagine you have a bunch of photos, and you want to do things like find all the faces in them or figure out if there's a cat or a dog in each picture. It can also help in more complex tasks like recognizing handwritten text or even detecting emotions on people's faces.</a:t>
            </a:r>
            <a:endParaRPr lang="en-US" sz="1680" dirty="0"/>
          </a:p>
        </p:txBody>
      </p:sp>
      <p:pic>
        <p:nvPicPr>
          <p:cNvPr id="11" name="Image 1" descr="preencoded.png">
            <a:hlinkClick r:id="rId5"/>
          </p:cNvPr>
          <p:cNvPicPr>
            <a:picLocks noChangeAspect="1"/>
          </p:cNvPicPr>
          <p:nvPr/>
        </p:nvPicPr>
        <p:blipFill>
          <a:blip r:embed="rId6"/>
          <a:stretch>
            <a:fillRect/>
          </a:stretch>
        </p:blipFill>
        <p:spPr>
          <a:xfrm flipV="1">
            <a:off x="14318673" y="8138160"/>
            <a:ext cx="220287" cy="52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sndAc>
          <p:stSnd>
            <p:snd r:embed="rId3" name="click.wav"/>
          </p:stSnd>
        </p:sndAc>
      </p:transition>
    </mc:Choice>
    <mc:Fallback>
      <p:transition spd="slow">
        <p:checker/>
        <p:sndAc>
          <p:stSnd>
            <p:snd r:embed="rId3"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750219"/>
            <a:ext cx="7442716" cy="694373"/>
          </a:xfrm>
          <a:prstGeom prst="rect">
            <a:avLst/>
          </a:prstGeom>
          <a:noFill/>
          <a:ln/>
        </p:spPr>
        <p:txBody>
          <a:bodyPr wrap="none" rtlCol="0" anchor="t"/>
          <a:lstStyle/>
          <a:p>
            <a:pPr marL="0" indent="0">
              <a:lnSpc>
                <a:spcPts val="5468"/>
              </a:lnSpc>
              <a:buNone/>
            </a:pPr>
            <a:r>
              <a:rPr lang="en-US" sz="4374" b="1" dirty="0">
                <a:solidFill>
                  <a:srgbClr val="FFFFFF"/>
                </a:solidFill>
                <a:latin typeface="Barlow" pitchFamily="34" charset="0"/>
                <a:ea typeface="Barlow" pitchFamily="34" charset="-122"/>
                <a:cs typeface="Barlow" pitchFamily="34" charset="-120"/>
              </a:rPr>
              <a:t>Future of Artificial Intelligence</a:t>
            </a:r>
            <a:endParaRPr lang="en-US" sz="4374" dirty="0"/>
          </a:p>
        </p:txBody>
      </p:sp>
      <p:sp>
        <p:nvSpPr>
          <p:cNvPr id="5" name="Text 2"/>
          <p:cNvSpPr/>
          <p:nvPr/>
        </p:nvSpPr>
        <p:spPr>
          <a:xfrm>
            <a:off x="2624376" y="3000018"/>
            <a:ext cx="2905006" cy="944285"/>
          </a:xfrm>
          <a:prstGeom prst="rect">
            <a:avLst/>
          </a:prstGeom>
          <a:noFill/>
          <a:ln/>
        </p:spPr>
        <p:txBody>
          <a:bodyPr wrap="none" rtlCol="0" anchor="t"/>
          <a:lstStyle/>
          <a:p>
            <a:pPr marL="0" indent="0" algn="ctr">
              <a:lnSpc>
                <a:spcPts val="7436"/>
              </a:lnSpc>
              <a:buNone/>
            </a:pPr>
            <a:r>
              <a:rPr lang="en-US" sz="7436" b="1" dirty="0">
                <a:solidFill>
                  <a:srgbClr val="E5E0DF"/>
                </a:solidFill>
                <a:latin typeface="Barlow" pitchFamily="34" charset="0"/>
                <a:ea typeface="Barlow" pitchFamily="34" charset="-122"/>
                <a:cs typeface="Barlow" pitchFamily="34" charset="-120"/>
              </a:rPr>
              <a:t>75B</a:t>
            </a:r>
            <a:endParaRPr lang="en-US" sz="7436" dirty="0"/>
          </a:p>
        </p:txBody>
      </p:sp>
      <p:sp>
        <p:nvSpPr>
          <p:cNvPr id="6" name="Text 3"/>
          <p:cNvSpPr/>
          <p:nvPr/>
        </p:nvSpPr>
        <p:spPr>
          <a:xfrm>
            <a:off x="2965847" y="4221956"/>
            <a:ext cx="2221944" cy="347186"/>
          </a:xfrm>
          <a:prstGeom prst="rect">
            <a:avLst/>
          </a:prstGeom>
          <a:noFill/>
          <a:ln/>
        </p:spPr>
        <p:txBody>
          <a:bodyPr wrap="none" rtlCol="0" anchor="t"/>
          <a:lstStyle/>
          <a:p>
            <a:pPr marL="0" indent="0" algn="ctr">
              <a:lnSpc>
                <a:spcPts val="2734"/>
              </a:lnSpc>
              <a:buNone/>
            </a:pPr>
            <a:r>
              <a:rPr lang="en-US" sz="2187" b="1" dirty="0">
                <a:solidFill>
                  <a:srgbClr val="E5E0DF"/>
                </a:solidFill>
                <a:latin typeface="Barlow" pitchFamily="34" charset="0"/>
                <a:ea typeface="Barlow" pitchFamily="34" charset="-122"/>
                <a:cs typeface="Barlow" pitchFamily="34" charset="-120"/>
              </a:rPr>
              <a:t>Economic Impact</a:t>
            </a:r>
            <a:endParaRPr lang="en-US" sz="2187" dirty="0"/>
          </a:p>
        </p:txBody>
      </p:sp>
      <p:sp>
        <p:nvSpPr>
          <p:cNvPr id="7" name="Text 4"/>
          <p:cNvSpPr/>
          <p:nvPr/>
        </p:nvSpPr>
        <p:spPr>
          <a:xfrm>
            <a:off x="2624376" y="4702373"/>
            <a:ext cx="2905006" cy="1421606"/>
          </a:xfrm>
          <a:prstGeom prst="rect">
            <a:avLst/>
          </a:prstGeom>
          <a:noFill/>
          <a:ln/>
        </p:spPr>
        <p:txBody>
          <a:bodyPr wrap="square" rtlCol="0" anchor="t"/>
          <a:lstStyle/>
          <a:p>
            <a:pPr marL="0" indent="0" algn="ctr">
              <a:lnSpc>
                <a:spcPts val="2799"/>
              </a:lnSpc>
              <a:buNone/>
            </a:pPr>
            <a:r>
              <a:rPr lang="en-US" sz="1750" dirty="0">
                <a:solidFill>
                  <a:srgbClr val="E5E0DF"/>
                </a:solidFill>
                <a:latin typeface="Barlow" pitchFamily="34" charset="0"/>
                <a:ea typeface="Barlow" pitchFamily="34" charset="-122"/>
                <a:cs typeface="Barlow" pitchFamily="34" charset="-120"/>
              </a:rPr>
              <a:t>The projected annual economic impact of AI by 2025, driven by increased productivity and innovation.</a:t>
            </a:r>
            <a:endParaRPr lang="en-US" sz="1750" dirty="0"/>
          </a:p>
        </p:txBody>
      </p:sp>
      <p:sp>
        <p:nvSpPr>
          <p:cNvPr id="8" name="Text 5"/>
          <p:cNvSpPr/>
          <p:nvPr/>
        </p:nvSpPr>
        <p:spPr>
          <a:xfrm>
            <a:off x="5862638" y="3000018"/>
            <a:ext cx="2905006" cy="944285"/>
          </a:xfrm>
          <a:prstGeom prst="rect">
            <a:avLst/>
          </a:prstGeom>
          <a:noFill/>
          <a:ln/>
        </p:spPr>
        <p:txBody>
          <a:bodyPr wrap="none" rtlCol="0" anchor="t"/>
          <a:lstStyle/>
          <a:p>
            <a:pPr marL="0" indent="0" algn="ctr">
              <a:lnSpc>
                <a:spcPts val="7436"/>
              </a:lnSpc>
              <a:buNone/>
            </a:pPr>
            <a:r>
              <a:rPr lang="en-US" sz="7436" b="1" dirty="0">
                <a:solidFill>
                  <a:srgbClr val="E5E0DF"/>
                </a:solidFill>
                <a:latin typeface="Barlow" pitchFamily="34" charset="0"/>
                <a:ea typeface="Barlow" pitchFamily="34" charset="-122"/>
                <a:cs typeface="Barlow" pitchFamily="34" charset="-120"/>
              </a:rPr>
              <a:t>6.7M</a:t>
            </a:r>
            <a:endParaRPr lang="en-US" sz="7436" dirty="0"/>
          </a:p>
        </p:txBody>
      </p:sp>
      <p:sp>
        <p:nvSpPr>
          <p:cNvPr id="9" name="Text 6"/>
          <p:cNvSpPr/>
          <p:nvPr/>
        </p:nvSpPr>
        <p:spPr>
          <a:xfrm>
            <a:off x="6037421" y="4221956"/>
            <a:ext cx="2555319" cy="347186"/>
          </a:xfrm>
          <a:prstGeom prst="rect">
            <a:avLst/>
          </a:prstGeom>
          <a:noFill/>
          <a:ln/>
        </p:spPr>
        <p:txBody>
          <a:bodyPr wrap="none" rtlCol="0" anchor="t"/>
          <a:lstStyle/>
          <a:p>
            <a:pPr marL="0" indent="0" algn="ctr">
              <a:lnSpc>
                <a:spcPts val="2734"/>
              </a:lnSpc>
              <a:buNone/>
            </a:pPr>
            <a:r>
              <a:rPr lang="en-US" sz="2187" b="1" dirty="0">
                <a:solidFill>
                  <a:srgbClr val="E5E0DF"/>
                </a:solidFill>
                <a:latin typeface="Barlow" pitchFamily="34" charset="0"/>
                <a:ea typeface="Barlow" pitchFamily="34" charset="-122"/>
                <a:cs typeface="Barlow" pitchFamily="34" charset="-120"/>
              </a:rPr>
              <a:t>Career Opportunities</a:t>
            </a:r>
            <a:endParaRPr lang="en-US" sz="2187" dirty="0"/>
          </a:p>
        </p:txBody>
      </p:sp>
      <p:sp>
        <p:nvSpPr>
          <p:cNvPr id="10" name="Text 7"/>
          <p:cNvSpPr/>
          <p:nvPr/>
        </p:nvSpPr>
        <p:spPr>
          <a:xfrm>
            <a:off x="5862638" y="4702373"/>
            <a:ext cx="2905006" cy="1421606"/>
          </a:xfrm>
          <a:prstGeom prst="rect">
            <a:avLst/>
          </a:prstGeom>
          <a:noFill/>
          <a:ln/>
        </p:spPr>
        <p:txBody>
          <a:bodyPr wrap="square" rtlCol="0" anchor="t"/>
          <a:lstStyle/>
          <a:p>
            <a:pPr marL="0" indent="0" algn="ctr">
              <a:lnSpc>
                <a:spcPts val="2799"/>
              </a:lnSpc>
              <a:buNone/>
            </a:pPr>
            <a:r>
              <a:rPr lang="en-US" sz="1750" dirty="0">
                <a:solidFill>
                  <a:srgbClr val="E5E0DF"/>
                </a:solidFill>
                <a:latin typeface="Barlow" pitchFamily="34" charset="0"/>
                <a:ea typeface="Barlow" pitchFamily="34" charset="-122"/>
                <a:cs typeface="Barlow" pitchFamily="34" charset="-120"/>
              </a:rPr>
              <a:t>Anticipated new job openings in AI-related fields, creating diverse career paths and opportunities.</a:t>
            </a:r>
            <a:endParaRPr lang="en-US" sz="1750" dirty="0"/>
          </a:p>
        </p:txBody>
      </p:sp>
      <p:sp>
        <p:nvSpPr>
          <p:cNvPr id="11" name="Text 8"/>
          <p:cNvSpPr/>
          <p:nvPr/>
        </p:nvSpPr>
        <p:spPr>
          <a:xfrm>
            <a:off x="9100899" y="3000018"/>
            <a:ext cx="2905125" cy="944285"/>
          </a:xfrm>
          <a:prstGeom prst="rect">
            <a:avLst/>
          </a:prstGeom>
          <a:noFill/>
          <a:ln/>
        </p:spPr>
        <p:txBody>
          <a:bodyPr wrap="none" rtlCol="0" anchor="t"/>
          <a:lstStyle/>
          <a:p>
            <a:pPr marL="0" indent="0" algn="ctr">
              <a:lnSpc>
                <a:spcPts val="7436"/>
              </a:lnSpc>
              <a:buNone/>
            </a:pPr>
            <a:r>
              <a:rPr lang="en-US" sz="7436" b="1" dirty="0">
                <a:solidFill>
                  <a:srgbClr val="E5E0DF"/>
                </a:solidFill>
                <a:latin typeface="Barlow" pitchFamily="34" charset="0"/>
                <a:ea typeface="Barlow" pitchFamily="34" charset="-122"/>
                <a:cs typeface="Barlow" pitchFamily="34" charset="-120"/>
              </a:rPr>
              <a:t>87%</a:t>
            </a:r>
            <a:endParaRPr lang="en-US" sz="7436" dirty="0"/>
          </a:p>
        </p:txBody>
      </p:sp>
      <p:sp>
        <p:nvSpPr>
          <p:cNvPr id="12" name="Text 9"/>
          <p:cNvSpPr/>
          <p:nvPr/>
        </p:nvSpPr>
        <p:spPr>
          <a:xfrm>
            <a:off x="9442490" y="4221956"/>
            <a:ext cx="2221944" cy="347186"/>
          </a:xfrm>
          <a:prstGeom prst="rect">
            <a:avLst/>
          </a:prstGeom>
          <a:noFill/>
          <a:ln/>
        </p:spPr>
        <p:txBody>
          <a:bodyPr wrap="none" rtlCol="0" anchor="t"/>
          <a:lstStyle/>
          <a:p>
            <a:pPr marL="0" indent="0" algn="ctr">
              <a:lnSpc>
                <a:spcPts val="2734"/>
              </a:lnSpc>
              <a:buNone/>
            </a:pPr>
            <a:r>
              <a:rPr lang="en-US" sz="2187" b="1" dirty="0">
                <a:solidFill>
                  <a:srgbClr val="E5E0DF"/>
                </a:solidFill>
                <a:latin typeface="Barlow" pitchFamily="34" charset="0"/>
                <a:ea typeface="Barlow" pitchFamily="34" charset="-122"/>
                <a:cs typeface="Barlow" pitchFamily="34" charset="-120"/>
              </a:rPr>
              <a:t>Industry Adoption</a:t>
            </a:r>
            <a:endParaRPr lang="en-US" sz="2187" dirty="0"/>
          </a:p>
        </p:txBody>
      </p:sp>
      <p:sp>
        <p:nvSpPr>
          <p:cNvPr id="13" name="Text 10"/>
          <p:cNvSpPr/>
          <p:nvPr/>
        </p:nvSpPr>
        <p:spPr>
          <a:xfrm>
            <a:off x="9100899" y="4702373"/>
            <a:ext cx="2905125" cy="1777008"/>
          </a:xfrm>
          <a:prstGeom prst="rect">
            <a:avLst/>
          </a:prstGeom>
          <a:noFill/>
          <a:ln/>
        </p:spPr>
        <p:txBody>
          <a:bodyPr wrap="square" rtlCol="0" anchor="t"/>
          <a:lstStyle/>
          <a:p>
            <a:pPr marL="0" indent="0" algn="ctr">
              <a:lnSpc>
                <a:spcPts val="2799"/>
              </a:lnSpc>
              <a:buNone/>
            </a:pPr>
            <a:r>
              <a:rPr lang="en-US" sz="1750" dirty="0">
                <a:solidFill>
                  <a:srgbClr val="E5E0DF"/>
                </a:solidFill>
                <a:latin typeface="Barlow" pitchFamily="34" charset="0"/>
                <a:ea typeface="Barlow" pitchFamily="34" charset="-122"/>
                <a:cs typeface="Barlow" pitchFamily="34" charset="-120"/>
              </a:rPr>
              <a:t>The percentage of global organizations planning to adopt AI for business advantage and transformation.</a:t>
            </a:r>
            <a:endParaRPr lang="en-US" sz="1750" dirty="0"/>
          </a:p>
        </p:txBody>
      </p:sp>
      <p:pic>
        <p:nvPicPr>
          <p:cNvPr id="14" name="Image 1" descr="preencoded.png">
            <a:hlinkClick r:id="rId5"/>
          </p:cNvPr>
          <p:cNvPicPr>
            <a:picLocks noChangeAspect="1"/>
          </p:cNvPicPr>
          <p:nvPr/>
        </p:nvPicPr>
        <p:blipFill>
          <a:blip r:embed="rId6"/>
          <a:stretch>
            <a:fillRect/>
          </a:stretch>
        </p:blipFill>
        <p:spPr>
          <a:xfrm flipV="1">
            <a:off x="14308282" y="8138160"/>
            <a:ext cx="230678" cy="5510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sndAc>
          <p:stSnd>
            <p:snd r:embed="rId3" name="click.wav"/>
          </p:stSnd>
        </p:sndAc>
      </p:transition>
    </mc:Choice>
    <mc:Fallback>
      <p:transition spd="slow">
        <p:fade/>
        <p:sndAc>
          <p:stSnd>
            <p:snd r:embed="rId3" name="click.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754</Words>
  <Application>Microsoft Office PowerPoint</Application>
  <PresentationFormat>Custom</PresentationFormat>
  <Paragraphs>59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Barlow</vt:lpstr>
      <vt:lpstr>Barlow, 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Rachit Sahu</cp:lastModifiedBy>
  <cp:revision>4</cp:revision>
  <dcterms:created xsi:type="dcterms:W3CDTF">2024-02-11T08:48:12Z</dcterms:created>
  <dcterms:modified xsi:type="dcterms:W3CDTF">2024-02-11T09:05:08Z</dcterms:modified>
</cp:coreProperties>
</file>